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sz="4400" cap="none" dirty="0">
                <a:ln>
                  <a:noFill/>
                </a:ln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Использование инновационных технологий в процессе преподавания реаниматологии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165304"/>
            <a:ext cx="6400800" cy="41183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2019 г.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633" y="2204864"/>
            <a:ext cx="6350326" cy="379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2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«Инновационное образование» на современном этапе – это образование, способное к саморазвитию, приводящее к совершенствованию всей системы образования и позволяющее в дальнейшем осуществлять подготовку высококвалифицированных медицинских специалистов.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852936"/>
            <a:ext cx="4590979" cy="3671887"/>
          </a:xfrm>
        </p:spPr>
      </p:pic>
    </p:spTree>
    <p:extLst>
      <p:ext uri="{BB962C8B-B14F-4D97-AF65-F5344CB8AC3E}">
        <p14:creationId xmlns:p14="http://schemas.microsoft.com/office/powerpoint/2010/main" val="4017072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2" t="46638" r="18884" b="14522"/>
          <a:stretch/>
        </p:blipFill>
        <p:spPr>
          <a:xfrm>
            <a:off x="1403648" y="2132856"/>
            <a:ext cx="5904656" cy="4104456"/>
          </a:xfrm>
        </p:spPr>
      </p:pic>
    </p:spTree>
    <p:extLst>
      <p:ext uri="{BB962C8B-B14F-4D97-AF65-F5344CB8AC3E}">
        <p14:creationId xmlns:p14="http://schemas.microsoft.com/office/powerpoint/2010/main" val="3414547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требования к системе образования</a:t>
            </a:r>
            <a:endParaRPr lang="ru-RU" sz="3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600200"/>
            <a:ext cx="4042792" cy="4709160"/>
          </a:xfrm>
        </p:spPr>
        <p:txBody>
          <a:bodyPr>
            <a:normAutofit fontScale="92500"/>
          </a:bodyPr>
          <a:lstStyle/>
          <a:p>
            <a:endParaRPr lang="ru-RU" sz="2000" dirty="0" smtClean="0"/>
          </a:p>
          <a:p>
            <a:r>
              <a:rPr lang="ru-RU" sz="2400" dirty="0" smtClean="0"/>
              <a:t>Подготовка специалистов к жизни и деятельности в меняющемся мире</a:t>
            </a:r>
          </a:p>
          <a:p>
            <a:endParaRPr lang="ru-RU" sz="2400" dirty="0" smtClean="0"/>
          </a:p>
          <a:p>
            <a:r>
              <a:rPr lang="ru-RU" sz="2400" dirty="0" smtClean="0"/>
              <a:t>Выработка мышления для решения нестандартных задач</a:t>
            </a:r>
          </a:p>
          <a:p>
            <a:endParaRPr lang="ru-RU" sz="2400" dirty="0" smtClean="0"/>
          </a:p>
          <a:p>
            <a:r>
              <a:rPr lang="ru-RU" sz="2400" dirty="0" smtClean="0"/>
              <a:t>Обеспечение умениями и навыками для построения собственных действий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12462"/>
            <a:ext cx="4427984" cy="413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92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/>
                </a:solidFill>
                <a:effectLst/>
              </a:rPr>
              <a:t>Инновация — это введение новых форм, способов и умений в сфере обучения, образования и науки.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90712"/>
            <a:ext cx="7776864" cy="45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24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Система образования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2060848"/>
            <a:ext cx="4186808" cy="4248512"/>
          </a:xfrm>
        </p:spPr>
        <p:txBody>
          <a:bodyPr>
            <a:normAutofit/>
          </a:bodyPr>
          <a:lstStyle/>
          <a:p>
            <a:r>
              <a:rPr lang="ru-RU" sz="2400" dirty="0">
                <a:ea typeface="Calibri"/>
              </a:rPr>
              <a:t>общение преподавателя и </a:t>
            </a:r>
            <a:r>
              <a:rPr lang="ru-RU" sz="2400" dirty="0" smtClean="0">
                <a:ea typeface="Calibri"/>
              </a:rPr>
              <a:t>студента</a:t>
            </a:r>
          </a:p>
          <a:p>
            <a:endParaRPr lang="ru-RU" sz="2400" dirty="0" smtClean="0">
              <a:ea typeface="Calibri"/>
            </a:endParaRPr>
          </a:p>
          <a:p>
            <a:r>
              <a:rPr lang="ru-RU" sz="2400" dirty="0"/>
              <a:t>постоянный контроль со стороны преподавателя за учебной деятельностью </a:t>
            </a:r>
            <a:r>
              <a:rPr lang="ru-RU" sz="2400" dirty="0" smtClean="0"/>
              <a:t>студента</a:t>
            </a:r>
          </a:p>
          <a:p>
            <a:endParaRPr lang="ru-RU" sz="2400" dirty="0" smtClean="0"/>
          </a:p>
          <a:p>
            <a:r>
              <a:rPr lang="ru-RU" sz="2400" dirty="0"/>
              <a:t>контроль усвоения учебного материала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68383" y="112841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Традиционная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88840"/>
            <a:ext cx="3744416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21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Инновационные методы обучения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4176464" cy="521321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Развивают интерес у студентов</a:t>
            </a:r>
          </a:p>
          <a:p>
            <a:r>
              <a:rPr lang="ru-RU" sz="2400" dirty="0" smtClean="0"/>
              <a:t>Учат </a:t>
            </a:r>
            <a:r>
              <a:rPr lang="ru-RU" sz="2400" dirty="0"/>
              <a:t>систематизировать и обобщать изучаемый </a:t>
            </a:r>
            <a:r>
              <a:rPr lang="ru-RU" sz="2400" dirty="0" smtClean="0"/>
              <a:t>материал</a:t>
            </a:r>
          </a:p>
          <a:p>
            <a:r>
              <a:rPr lang="ru-RU" sz="2400" dirty="0"/>
              <a:t>Учат </a:t>
            </a:r>
            <a:r>
              <a:rPr lang="ru-RU" sz="2400" dirty="0" smtClean="0"/>
              <a:t>рассуждать </a:t>
            </a:r>
            <a:r>
              <a:rPr lang="ru-RU" sz="2400" dirty="0"/>
              <a:t>и </a:t>
            </a:r>
            <a:r>
              <a:rPr lang="ru-RU" sz="2400" dirty="0" smtClean="0"/>
              <a:t>дискутировать</a:t>
            </a:r>
          </a:p>
          <a:p>
            <a:r>
              <a:rPr lang="ru-RU" sz="2400" dirty="0" smtClean="0"/>
              <a:t>Обрабатывать </a:t>
            </a:r>
            <a:r>
              <a:rPr lang="ru-RU" sz="2400" dirty="0"/>
              <a:t>полученные </a:t>
            </a:r>
            <a:r>
              <a:rPr lang="ru-RU" sz="2400" dirty="0" smtClean="0"/>
              <a:t>знания и навыки, применяя их на практике</a:t>
            </a:r>
          </a:p>
          <a:p>
            <a:r>
              <a:rPr lang="ru-RU" sz="2400" dirty="0" smtClean="0"/>
              <a:t>Получать </a:t>
            </a:r>
            <a:r>
              <a:rPr lang="ru-RU" sz="2400" dirty="0"/>
              <a:t>опыт общения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68760"/>
            <a:ext cx="414223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50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Применяемые технологии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2304256"/>
          </a:xfrm>
        </p:spPr>
        <p:txBody>
          <a:bodyPr/>
          <a:lstStyle/>
          <a:p>
            <a:r>
              <a:rPr lang="ru-RU" dirty="0" smtClean="0"/>
              <a:t>Интерактивные </a:t>
            </a:r>
            <a:r>
              <a:rPr lang="ru-RU" dirty="0"/>
              <a:t>технологии </a:t>
            </a:r>
            <a:r>
              <a:rPr lang="ru-RU" dirty="0" smtClean="0"/>
              <a:t>обучения</a:t>
            </a:r>
          </a:p>
          <a:p>
            <a:r>
              <a:rPr lang="ru-RU" dirty="0" smtClean="0"/>
              <a:t>Технология </a:t>
            </a:r>
            <a:r>
              <a:rPr lang="ru-RU" dirty="0"/>
              <a:t>проектного </a:t>
            </a:r>
            <a:r>
              <a:rPr lang="ru-RU" dirty="0" smtClean="0"/>
              <a:t>обучения</a:t>
            </a:r>
          </a:p>
          <a:p>
            <a:r>
              <a:rPr lang="ru-RU" dirty="0" smtClean="0"/>
              <a:t>Компьютерные технологии</a:t>
            </a:r>
          </a:p>
          <a:p>
            <a:r>
              <a:rPr lang="ru-RU" dirty="0" err="1" smtClean="0"/>
              <a:t>Симуляционные</a:t>
            </a:r>
            <a:r>
              <a:rPr lang="ru-RU" dirty="0" smtClean="0"/>
              <a:t> технологии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501008"/>
            <a:ext cx="4536504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48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Интерактивная технология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84616"/>
          </a:xfrm>
        </p:spPr>
        <p:txBody>
          <a:bodyPr numCol="2">
            <a:normAutofit/>
          </a:bodyPr>
          <a:lstStyle/>
          <a:p>
            <a:r>
              <a:rPr lang="ru-RU" dirty="0"/>
              <a:t>метод проблемного изложения; </a:t>
            </a:r>
            <a:endParaRPr lang="ru-RU" dirty="0" smtClean="0"/>
          </a:p>
          <a:p>
            <a:r>
              <a:rPr lang="ru-RU" dirty="0" smtClean="0"/>
              <a:t>презентации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дискуссии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кейс-</a:t>
            </a:r>
            <a:r>
              <a:rPr lang="ru-RU" dirty="0" err="1" smtClean="0"/>
              <a:t>стади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работу </a:t>
            </a:r>
            <a:r>
              <a:rPr lang="ru-RU" dirty="0"/>
              <a:t>в группах;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мозгового штурма;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критического мышления; </a:t>
            </a:r>
            <a:endParaRPr lang="ru-RU" dirty="0" smtClean="0"/>
          </a:p>
          <a:p>
            <a:r>
              <a:rPr lang="ru-RU" dirty="0" smtClean="0"/>
              <a:t>викторины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мини-исследования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деловые </a:t>
            </a:r>
            <a:r>
              <a:rPr lang="ru-RU" dirty="0"/>
              <a:t>игры; </a:t>
            </a:r>
            <a:endParaRPr lang="ru-RU" dirty="0" smtClean="0"/>
          </a:p>
          <a:p>
            <a:r>
              <a:rPr lang="ru-RU" dirty="0" smtClean="0"/>
              <a:t>ролевые </a:t>
            </a:r>
            <a:r>
              <a:rPr lang="ru-RU" dirty="0"/>
              <a:t>игры;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блиц-опроса; </a:t>
            </a:r>
            <a:endParaRPr lang="ru-RU" dirty="0" smtClean="0"/>
          </a:p>
          <a:p>
            <a:r>
              <a:rPr lang="ru-RU" dirty="0" smtClean="0"/>
              <a:t>метод </a:t>
            </a:r>
            <a:r>
              <a:rPr lang="ru-RU" dirty="0"/>
              <a:t>анкетирования и пр.</a:t>
            </a:r>
          </a:p>
        </p:txBody>
      </p:sp>
    </p:spTree>
    <p:extLst>
      <p:ext uri="{BB962C8B-B14F-4D97-AF65-F5344CB8AC3E}">
        <p14:creationId xmlns:p14="http://schemas.microsoft.com/office/powerpoint/2010/main" val="3219317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Компьютерные технологии являются: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6004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Средством </a:t>
            </a:r>
            <a:r>
              <a:rPr lang="ru-RU" sz="2400" dirty="0"/>
              <a:t>для предоставления учебного материала учащимся с целью передачи знаний; </a:t>
            </a:r>
          </a:p>
          <a:p>
            <a:r>
              <a:rPr lang="ru-RU" sz="2400" dirty="0" smtClean="0"/>
              <a:t>Средством </a:t>
            </a:r>
            <a:r>
              <a:rPr lang="ru-RU" sz="2400" dirty="0"/>
              <a:t>информационной поддержки учебных процессов как дополнительный источник информации;</a:t>
            </a:r>
          </a:p>
          <a:p>
            <a:r>
              <a:rPr lang="ru-RU" sz="2400" dirty="0" smtClean="0"/>
              <a:t>Средством </a:t>
            </a:r>
            <a:r>
              <a:rPr lang="ru-RU" sz="2400" dirty="0"/>
              <a:t>для определения уровня знаний и контроля усвоения учебного материала;</a:t>
            </a:r>
          </a:p>
          <a:p>
            <a:r>
              <a:rPr lang="ru-RU" sz="2400" dirty="0" smtClean="0"/>
              <a:t>Универсальным </a:t>
            </a:r>
            <a:r>
              <a:rPr lang="ru-RU" sz="2400" dirty="0"/>
              <a:t>тренажером для приобретения навыков практического применения </a:t>
            </a:r>
            <a:r>
              <a:rPr lang="ru-RU" sz="2400" dirty="0" smtClean="0"/>
              <a:t>знаний.</a:t>
            </a:r>
            <a:endParaRPr lang="ru-RU" sz="2400" dirty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509120"/>
            <a:ext cx="482453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548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3200" dirty="0" err="1" smtClean="0">
                <a:solidFill>
                  <a:schemeClr val="tx1"/>
                </a:solidFill>
              </a:rPr>
              <a:t>Симуляционные</a:t>
            </a:r>
            <a:r>
              <a:rPr lang="ru-RU" sz="3200" dirty="0" smtClean="0">
                <a:solidFill>
                  <a:schemeClr val="tx1"/>
                </a:solidFill>
              </a:rPr>
              <a:t> технологии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12" r="13484"/>
          <a:stretch/>
        </p:blipFill>
        <p:spPr>
          <a:xfrm>
            <a:off x="251520" y="916360"/>
            <a:ext cx="4017818" cy="30243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02"/>
          <a:stretch/>
        </p:blipFill>
        <p:spPr>
          <a:xfrm>
            <a:off x="4499992" y="916360"/>
            <a:ext cx="4427984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29" r="19562"/>
          <a:stretch/>
        </p:blipFill>
        <p:spPr>
          <a:xfrm>
            <a:off x="212942" y="4129618"/>
            <a:ext cx="4143034" cy="26911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" t="52727" r="21178"/>
          <a:stretch/>
        </p:blipFill>
        <p:spPr>
          <a:xfrm>
            <a:off x="4499992" y="4096826"/>
            <a:ext cx="4427984" cy="27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689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101</TotalTime>
  <Words>225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Использование инновационных технологий в процессе преподавания реаниматологии</vt:lpstr>
      <vt:lpstr>Современные требования к системе образования</vt:lpstr>
      <vt:lpstr>Инновация — это введение новых форм, способов и умений в сфере обучения, образования и науки. </vt:lpstr>
      <vt:lpstr>Система образования</vt:lpstr>
      <vt:lpstr>Инновационные методы обучения </vt:lpstr>
      <vt:lpstr>Применяемые технологии</vt:lpstr>
      <vt:lpstr>Интерактивная технология</vt:lpstr>
      <vt:lpstr>Компьютерные технологии являются:</vt:lpstr>
      <vt:lpstr>Симуляционные технологии</vt:lpstr>
      <vt:lpstr>«Инновационное образование» на современном этапе – это образование, способное к саморазвитию, приводящее к совершенствованию всей системы образования и позволяющее в дальнейшем осуществлять подготовку высококвалифицированных медицинских специалистов.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инновационных технологий в процессе преподавания реаниматологии</dc:title>
  <cp:lastModifiedBy>Кирилл</cp:lastModifiedBy>
  <cp:revision>11</cp:revision>
  <dcterms:modified xsi:type="dcterms:W3CDTF">2019-01-09T02:57:43Z</dcterms:modified>
</cp:coreProperties>
</file>